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Στυλ κύριου υπότιτλου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564A-D0E6-41E0-97E6-9B3733DFDE98}" type="datetimeFigureOut">
              <a:rPr lang="el-GR" smtClean="0"/>
              <a:t>13/7/2021</a:t>
            </a:fld>
            <a:endParaRPr lang="el-GR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EF2AA-3608-482F-8173-95BE56C9CCB0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6292874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564A-D0E6-41E0-97E6-9B3733DFDE98}" type="datetimeFigureOut">
              <a:rPr lang="el-GR" smtClean="0"/>
              <a:t>13/7/2021</a:t>
            </a:fld>
            <a:endParaRPr lang="el-GR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EF2AA-3608-482F-8173-95BE56C9CCB0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7349305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564A-D0E6-41E0-97E6-9B3733DFDE98}" type="datetimeFigureOut">
              <a:rPr lang="el-GR" smtClean="0"/>
              <a:t>13/7/2021</a:t>
            </a:fld>
            <a:endParaRPr lang="el-GR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EF2AA-3608-482F-8173-95BE56C9CCB0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32934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564A-D0E6-41E0-97E6-9B3733DFDE98}" type="datetimeFigureOut">
              <a:rPr lang="el-GR" smtClean="0"/>
              <a:t>13/7/2021</a:t>
            </a:fld>
            <a:endParaRPr lang="el-GR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EF2AA-3608-482F-8173-95BE56C9CCB0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23827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564A-D0E6-41E0-97E6-9B3733DFDE98}" type="datetimeFigureOut">
              <a:rPr lang="el-GR" smtClean="0"/>
              <a:t>13/7/2021</a:t>
            </a:fld>
            <a:endParaRPr lang="el-GR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EF2AA-3608-482F-8173-95BE56C9CCB0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64977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564A-D0E6-41E0-97E6-9B3733DFDE98}" type="datetimeFigureOut">
              <a:rPr lang="el-GR" smtClean="0"/>
              <a:t>13/7/2021</a:t>
            </a:fld>
            <a:endParaRPr lang="el-GR" dirty="0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EF2AA-3608-482F-8173-95BE56C9CCB0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2393816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564A-D0E6-41E0-97E6-9B3733DFDE98}" type="datetimeFigureOut">
              <a:rPr lang="el-GR" smtClean="0"/>
              <a:t>13/7/2021</a:t>
            </a:fld>
            <a:endParaRPr lang="el-GR" dirty="0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EF2AA-3608-482F-8173-95BE56C9CCB0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388272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564A-D0E6-41E0-97E6-9B3733DFDE98}" type="datetimeFigureOut">
              <a:rPr lang="el-GR" smtClean="0"/>
              <a:t>13/7/2021</a:t>
            </a:fld>
            <a:endParaRPr lang="el-GR" dirty="0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EF2AA-3608-482F-8173-95BE56C9CCB0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2918569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564A-D0E6-41E0-97E6-9B3733DFDE98}" type="datetimeFigureOut">
              <a:rPr lang="el-GR" smtClean="0"/>
              <a:t>13/7/2021</a:t>
            </a:fld>
            <a:endParaRPr lang="el-GR" dirty="0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EF2AA-3608-482F-8173-95BE56C9CCB0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9825674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564A-D0E6-41E0-97E6-9B3733DFDE98}" type="datetimeFigureOut">
              <a:rPr lang="el-GR" smtClean="0"/>
              <a:t>13/7/2021</a:t>
            </a:fld>
            <a:endParaRPr lang="el-GR" dirty="0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EF2AA-3608-482F-8173-95BE56C9CCB0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6866931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564A-D0E6-41E0-97E6-9B3733DFDE98}" type="datetimeFigureOut">
              <a:rPr lang="el-GR" smtClean="0"/>
              <a:t>13/7/2021</a:t>
            </a:fld>
            <a:endParaRPr lang="el-GR" dirty="0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EF2AA-3608-482F-8173-95BE56C9CCB0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6791458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3564A-D0E6-41E0-97E6-9B3733DFDE98}" type="datetimeFigureOut">
              <a:rPr lang="el-GR" smtClean="0"/>
              <a:t>13/7/2021</a:t>
            </a:fld>
            <a:endParaRPr lang="el-GR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BEF2AA-3608-482F-8173-95BE56C9CCB0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8910666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/>
          <p:cNvGrpSpPr>
            <a:grpSpLocks noChangeAspect="1"/>
          </p:cNvGrpSpPr>
          <p:nvPr/>
        </p:nvGrpSpPr>
        <p:grpSpPr bwMode="auto">
          <a:xfrm>
            <a:off x="214313" y="1260475"/>
            <a:ext cx="8715375" cy="4905375"/>
            <a:chOff x="135" y="794"/>
            <a:chExt cx="5490" cy="3090"/>
          </a:xfrm>
        </p:grpSpPr>
        <p:sp>
          <p:nvSpPr>
            <p:cNvPr id="3" name="AutoShape 3"/>
            <p:cNvSpPr>
              <a:spLocks noChangeAspect="1" noChangeArrowheads="1" noTextEdit="1"/>
            </p:cNvSpPr>
            <p:nvPr/>
          </p:nvSpPr>
          <p:spPr bwMode="auto">
            <a:xfrm>
              <a:off x="135" y="794"/>
              <a:ext cx="5490" cy="30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grpSp>
          <p:nvGrpSpPr>
            <p:cNvPr id="6" name="Group 205"/>
            <p:cNvGrpSpPr>
              <a:grpSpLocks/>
            </p:cNvGrpSpPr>
            <p:nvPr/>
          </p:nvGrpSpPr>
          <p:grpSpPr bwMode="auto">
            <a:xfrm>
              <a:off x="129" y="788"/>
              <a:ext cx="5502" cy="3102"/>
              <a:chOff x="129" y="788"/>
              <a:chExt cx="5502" cy="3102"/>
            </a:xfrm>
          </p:grpSpPr>
          <p:sp>
            <p:nvSpPr>
              <p:cNvPr id="19" name="Rectangle 5"/>
              <p:cNvSpPr>
                <a:spLocks noChangeArrowheads="1"/>
              </p:cNvSpPr>
              <p:nvPr/>
            </p:nvSpPr>
            <p:spPr bwMode="auto">
              <a:xfrm>
                <a:off x="135" y="794"/>
                <a:ext cx="5490" cy="480"/>
              </a:xfrm>
              <a:prstGeom prst="rect">
                <a:avLst/>
              </a:prstGeom>
              <a:solidFill>
                <a:srgbClr val="A6A6A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24" name="Rectangle 6"/>
              <p:cNvSpPr>
                <a:spLocks noChangeArrowheads="1"/>
              </p:cNvSpPr>
              <p:nvPr/>
            </p:nvSpPr>
            <p:spPr bwMode="auto">
              <a:xfrm>
                <a:off x="135" y="1514"/>
                <a:ext cx="5490" cy="36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25" name="Rectangle 7"/>
              <p:cNvSpPr>
                <a:spLocks noChangeArrowheads="1"/>
              </p:cNvSpPr>
              <p:nvPr/>
            </p:nvSpPr>
            <p:spPr bwMode="auto">
              <a:xfrm>
                <a:off x="135" y="1760"/>
                <a:ext cx="5490" cy="36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26" name="Rectangle 8"/>
              <p:cNvSpPr>
                <a:spLocks noChangeArrowheads="1"/>
              </p:cNvSpPr>
              <p:nvPr/>
            </p:nvSpPr>
            <p:spPr bwMode="auto">
              <a:xfrm>
                <a:off x="135" y="2042"/>
                <a:ext cx="5490" cy="36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27" name="Rectangle 9"/>
              <p:cNvSpPr>
                <a:spLocks noChangeArrowheads="1"/>
              </p:cNvSpPr>
              <p:nvPr/>
            </p:nvSpPr>
            <p:spPr bwMode="auto">
              <a:xfrm>
                <a:off x="135" y="2300"/>
                <a:ext cx="5490" cy="36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28" name="Rectangle 10"/>
              <p:cNvSpPr>
                <a:spLocks noChangeArrowheads="1"/>
              </p:cNvSpPr>
              <p:nvPr/>
            </p:nvSpPr>
            <p:spPr bwMode="auto">
              <a:xfrm>
                <a:off x="135" y="3200"/>
                <a:ext cx="5490" cy="66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29" name="Rectangle 11"/>
              <p:cNvSpPr>
                <a:spLocks noChangeArrowheads="1"/>
              </p:cNvSpPr>
              <p:nvPr/>
            </p:nvSpPr>
            <p:spPr bwMode="auto">
              <a:xfrm>
                <a:off x="2043" y="3464"/>
                <a:ext cx="1458" cy="39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30" name="Rectangle 12"/>
              <p:cNvSpPr>
                <a:spLocks noChangeArrowheads="1"/>
              </p:cNvSpPr>
              <p:nvPr/>
            </p:nvSpPr>
            <p:spPr bwMode="auto">
              <a:xfrm>
                <a:off x="135" y="3848"/>
                <a:ext cx="5490" cy="36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31" name="Rectangle 13"/>
              <p:cNvSpPr>
                <a:spLocks noChangeArrowheads="1"/>
              </p:cNvSpPr>
              <p:nvPr/>
            </p:nvSpPr>
            <p:spPr bwMode="auto">
              <a:xfrm>
                <a:off x="153" y="866"/>
                <a:ext cx="1326" cy="1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sz="900" b="1" i="0" u="none" strike="noStrike" cap="none" normalizeH="0" baseline="0">
                    <a:ln>
                      <a:noFill/>
                    </a:ln>
                    <a:solidFill>
                      <a:srgbClr val="FFFFFF"/>
                    </a:solidFill>
                    <a:effectLst/>
                    <a:latin typeface="Arial" pitchFamily="34" charset="0"/>
                    <a:cs typeface="Arial" pitchFamily="34" charset="0"/>
                  </a:rPr>
                  <a:t>ΣΤΟΧΟΣ ΠΟΛΙΤΙΚΗΣ/ Policy Objective</a:t>
                </a:r>
                <a:endParaRPr kumimoji="0" lang="el-G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24" name="Rectangle 14"/>
              <p:cNvSpPr>
                <a:spLocks noChangeArrowheads="1"/>
              </p:cNvSpPr>
              <p:nvPr/>
            </p:nvSpPr>
            <p:spPr bwMode="auto">
              <a:xfrm>
                <a:off x="153" y="1106"/>
                <a:ext cx="1296" cy="1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sz="900" b="1" i="0" u="none" strike="noStrike" cap="none" normalizeH="0" baseline="0">
                    <a:ln>
                      <a:noFill/>
                    </a:ln>
                    <a:solidFill>
                      <a:srgbClr val="FFFFFF"/>
                    </a:solidFill>
                    <a:effectLst/>
                    <a:latin typeface="Arial" pitchFamily="34" charset="0"/>
                    <a:cs typeface="Arial" pitchFamily="34" charset="0"/>
                  </a:rPr>
                  <a:t>ΕΙΔΙΚΟΣ ΣΤΟΧΟΣ/ Specific Objective</a:t>
                </a:r>
                <a:endParaRPr kumimoji="0" lang="el-G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25" name="Rectangle 15"/>
              <p:cNvSpPr>
                <a:spLocks noChangeArrowheads="1"/>
              </p:cNvSpPr>
              <p:nvPr/>
            </p:nvSpPr>
            <p:spPr bwMode="auto">
              <a:xfrm>
                <a:off x="150" y="1622"/>
                <a:ext cx="1734" cy="1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sz="900" b="1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ΤΙΤΛΟΣ </a:t>
                </a:r>
                <a:r>
                  <a:rPr kumimoji="0" lang="el-GR" sz="900" b="1" i="0" u="none" strike="noStrike" cap="none" normalizeH="0" baseline="0" dirty="0" err="1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ΠΡΑΞΗΣ_Κωδικός</a:t>
                </a:r>
                <a:r>
                  <a:rPr kumimoji="0" lang="el-GR" sz="900" b="1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 ΟΠΣ/ Project </a:t>
                </a:r>
                <a:r>
                  <a:rPr kumimoji="0" lang="el-GR" sz="900" b="1" i="0" u="none" strike="noStrike" cap="none" normalizeH="0" baseline="0" dirty="0" err="1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Title_MIS</a:t>
                </a:r>
                <a:endParaRPr kumimoji="0" lang="el-GR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26" name="Rectangle 16"/>
              <p:cNvSpPr>
                <a:spLocks noChangeArrowheads="1"/>
              </p:cNvSpPr>
              <p:nvPr/>
            </p:nvSpPr>
            <p:spPr bwMode="auto">
              <a:xfrm>
                <a:off x="144" y="1880"/>
                <a:ext cx="1488" cy="1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sz="900" b="1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ΔΙΚΑΙΟΥΧΟΣ ΦΟΡΕΑΣ/ </a:t>
                </a:r>
                <a:r>
                  <a:rPr kumimoji="0" lang="el-GR" sz="900" b="1" i="0" u="none" strike="noStrike" cap="none" normalizeH="0" baseline="0" dirty="0" err="1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Proposal</a:t>
                </a:r>
                <a:r>
                  <a:rPr kumimoji="0" lang="el-GR" sz="900" b="1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kumimoji="0" lang="el-GR" sz="900" b="1" i="0" u="none" strike="noStrike" cap="none" normalizeH="0" baseline="0" dirty="0" err="1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Promoter</a:t>
                </a:r>
                <a:endParaRPr kumimoji="0" lang="el-GR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29" name="Rectangle 18"/>
              <p:cNvSpPr>
                <a:spLocks noChangeArrowheads="1"/>
              </p:cNvSpPr>
              <p:nvPr/>
            </p:nvSpPr>
            <p:spPr bwMode="auto">
              <a:xfrm>
                <a:off x="153" y="2144"/>
                <a:ext cx="798" cy="1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sz="9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ΤΟΠΟΘΕΣΙΑ/ Location</a:t>
                </a:r>
                <a:endParaRPr kumimoji="0" lang="el-G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30" name="Rectangle 19"/>
              <p:cNvSpPr>
                <a:spLocks noChangeArrowheads="1"/>
              </p:cNvSpPr>
              <p:nvPr/>
            </p:nvSpPr>
            <p:spPr bwMode="auto">
              <a:xfrm>
                <a:off x="153" y="2720"/>
                <a:ext cx="1596" cy="1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sz="9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ΣΥΝΟΠΤΙΚΗ ΠΕΡΙΓΡΑΦΗ/ Outline Description</a:t>
                </a:r>
                <a:endParaRPr kumimoji="0" lang="el-G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31" name="Rectangle 20"/>
              <p:cNvSpPr>
                <a:spLocks noChangeArrowheads="1"/>
              </p:cNvSpPr>
              <p:nvPr/>
            </p:nvSpPr>
            <p:spPr bwMode="auto">
              <a:xfrm>
                <a:off x="153" y="2234"/>
                <a:ext cx="36" cy="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l-G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32" name="Rectangle 21"/>
              <p:cNvSpPr>
                <a:spLocks noChangeArrowheads="1"/>
              </p:cNvSpPr>
              <p:nvPr/>
            </p:nvSpPr>
            <p:spPr bwMode="auto">
              <a:xfrm>
                <a:off x="2061" y="3104"/>
                <a:ext cx="36" cy="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l-G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33" name="Rectangle 22"/>
              <p:cNvSpPr>
                <a:spLocks noChangeArrowheads="1"/>
              </p:cNvSpPr>
              <p:nvPr/>
            </p:nvSpPr>
            <p:spPr bwMode="auto">
              <a:xfrm>
                <a:off x="153" y="3506"/>
                <a:ext cx="1956" cy="1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sz="9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ΠΡΟΫΠΟΛΟΓΙΣΜΟΣ/ΤΑΜΕΙΟ/ Estimated Cost &amp;Funding </a:t>
                </a:r>
                <a:endParaRPr kumimoji="0" lang="el-G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34" name="Rectangle 23"/>
              <p:cNvSpPr>
                <a:spLocks noChangeArrowheads="1"/>
              </p:cNvSpPr>
              <p:nvPr/>
            </p:nvSpPr>
            <p:spPr bwMode="auto">
              <a:xfrm>
                <a:off x="153" y="3782"/>
                <a:ext cx="36" cy="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l-G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35" name="Rectangle 24"/>
              <p:cNvSpPr>
                <a:spLocks noChangeArrowheads="1"/>
              </p:cNvSpPr>
              <p:nvPr/>
            </p:nvSpPr>
            <p:spPr bwMode="auto">
              <a:xfrm>
                <a:off x="3513" y="3752"/>
                <a:ext cx="36" cy="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l-G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36" name="Rectangle 25"/>
              <p:cNvSpPr>
                <a:spLocks noChangeArrowheads="1"/>
              </p:cNvSpPr>
              <p:nvPr/>
            </p:nvSpPr>
            <p:spPr bwMode="auto">
              <a:xfrm>
                <a:off x="2499" y="3314"/>
                <a:ext cx="600" cy="1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sz="9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ΤΑΜΕΙΟ/ Source</a:t>
                </a:r>
                <a:endParaRPr kumimoji="0" lang="el-G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37" name="Rectangle 26"/>
              <p:cNvSpPr>
                <a:spLocks noChangeArrowheads="1"/>
              </p:cNvSpPr>
              <p:nvPr/>
            </p:nvSpPr>
            <p:spPr bwMode="auto">
              <a:xfrm>
                <a:off x="2061" y="3752"/>
                <a:ext cx="36" cy="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l-G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38" name="Rectangle 27"/>
              <p:cNvSpPr>
                <a:spLocks noChangeArrowheads="1"/>
              </p:cNvSpPr>
              <p:nvPr/>
            </p:nvSpPr>
            <p:spPr bwMode="auto">
              <a:xfrm>
                <a:off x="2877" y="3164"/>
                <a:ext cx="180" cy="1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sz="1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     </a:t>
                </a:r>
                <a:endParaRPr kumimoji="0" lang="el-G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39" name="Rectangle 28"/>
              <p:cNvSpPr>
                <a:spLocks noChangeArrowheads="1"/>
              </p:cNvSpPr>
              <p:nvPr/>
            </p:nvSpPr>
            <p:spPr bwMode="auto">
              <a:xfrm>
                <a:off x="2067" y="914"/>
                <a:ext cx="48" cy="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l-G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40" name="Rectangle 29"/>
              <p:cNvSpPr>
                <a:spLocks noChangeArrowheads="1"/>
              </p:cNvSpPr>
              <p:nvPr/>
            </p:nvSpPr>
            <p:spPr bwMode="auto">
              <a:xfrm>
                <a:off x="2067" y="1400"/>
                <a:ext cx="48" cy="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l-G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41" name="Rectangle 30"/>
              <p:cNvSpPr>
                <a:spLocks noChangeArrowheads="1"/>
              </p:cNvSpPr>
              <p:nvPr/>
            </p:nvSpPr>
            <p:spPr bwMode="auto">
              <a:xfrm>
                <a:off x="159" y="1430"/>
                <a:ext cx="48" cy="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l-G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42" name="Rectangle 31"/>
              <p:cNvSpPr>
                <a:spLocks noChangeArrowheads="1"/>
              </p:cNvSpPr>
              <p:nvPr/>
            </p:nvSpPr>
            <p:spPr bwMode="auto">
              <a:xfrm>
                <a:off x="2067" y="1148"/>
                <a:ext cx="48" cy="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l-G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43" name="Rectangle 32"/>
              <p:cNvSpPr>
                <a:spLocks noChangeArrowheads="1"/>
              </p:cNvSpPr>
              <p:nvPr/>
            </p:nvSpPr>
            <p:spPr bwMode="auto">
              <a:xfrm>
                <a:off x="4191" y="3314"/>
                <a:ext cx="552" cy="1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sz="9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ΚΟΣΤΟΣ/ Cost </a:t>
                </a:r>
                <a:endParaRPr kumimoji="0" lang="el-G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44" name="Rectangle 33"/>
              <p:cNvSpPr>
                <a:spLocks noChangeArrowheads="1"/>
              </p:cNvSpPr>
              <p:nvPr/>
            </p:nvSpPr>
            <p:spPr bwMode="auto">
              <a:xfrm>
                <a:off x="4683" y="3314"/>
                <a:ext cx="264" cy="1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sz="9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(Euros)</a:t>
                </a:r>
                <a:endParaRPr kumimoji="0" lang="el-G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45" name="Rectangle 34"/>
              <p:cNvSpPr>
                <a:spLocks noChangeArrowheads="1"/>
              </p:cNvSpPr>
              <p:nvPr/>
            </p:nvSpPr>
            <p:spPr bwMode="auto">
              <a:xfrm>
                <a:off x="2061" y="1664"/>
                <a:ext cx="36" cy="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l-G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46" name="Rectangle 35"/>
              <p:cNvSpPr>
                <a:spLocks noChangeArrowheads="1"/>
              </p:cNvSpPr>
              <p:nvPr/>
            </p:nvSpPr>
            <p:spPr bwMode="auto">
              <a:xfrm>
                <a:off x="153" y="3164"/>
                <a:ext cx="36" cy="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l-G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47" name="Rectangle 36"/>
              <p:cNvSpPr>
                <a:spLocks noChangeArrowheads="1"/>
              </p:cNvSpPr>
              <p:nvPr/>
            </p:nvSpPr>
            <p:spPr bwMode="auto">
              <a:xfrm>
                <a:off x="153" y="1694"/>
                <a:ext cx="36" cy="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l-G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48" name="Rectangle 37"/>
              <p:cNvSpPr>
                <a:spLocks noChangeArrowheads="1"/>
              </p:cNvSpPr>
              <p:nvPr/>
            </p:nvSpPr>
            <p:spPr bwMode="auto">
              <a:xfrm>
                <a:off x="2061" y="1946"/>
                <a:ext cx="36" cy="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l-G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49" name="Rectangle 38"/>
              <p:cNvSpPr>
                <a:spLocks noChangeArrowheads="1"/>
              </p:cNvSpPr>
              <p:nvPr/>
            </p:nvSpPr>
            <p:spPr bwMode="auto">
              <a:xfrm>
                <a:off x="153" y="1976"/>
                <a:ext cx="36" cy="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l-G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50" name="Rectangle 39"/>
              <p:cNvSpPr>
                <a:spLocks noChangeArrowheads="1"/>
              </p:cNvSpPr>
              <p:nvPr/>
            </p:nvSpPr>
            <p:spPr bwMode="auto">
              <a:xfrm>
                <a:off x="2061" y="2204"/>
                <a:ext cx="36" cy="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l-G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51" name="Line 40"/>
              <p:cNvSpPr>
                <a:spLocks noChangeShapeType="1"/>
              </p:cNvSpPr>
              <p:nvPr/>
            </p:nvSpPr>
            <p:spPr bwMode="auto">
              <a:xfrm flipV="1">
                <a:off x="135" y="79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52" name="Rectangle 41"/>
              <p:cNvSpPr>
                <a:spLocks noChangeArrowheads="1"/>
              </p:cNvSpPr>
              <p:nvPr/>
            </p:nvSpPr>
            <p:spPr bwMode="auto">
              <a:xfrm>
                <a:off x="135" y="788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53" name="Rectangle 42"/>
              <p:cNvSpPr>
                <a:spLocks noChangeArrowheads="1"/>
              </p:cNvSpPr>
              <p:nvPr/>
            </p:nvSpPr>
            <p:spPr bwMode="auto">
              <a:xfrm>
                <a:off x="141" y="788"/>
                <a:ext cx="5484" cy="12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54" name="Line 43"/>
              <p:cNvSpPr>
                <a:spLocks noChangeShapeType="1"/>
              </p:cNvSpPr>
              <p:nvPr/>
            </p:nvSpPr>
            <p:spPr bwMode="auto">
              <a:xfrm flipV="1">
                <a:off x="5619" y="79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55" name="Rectangle 44"/>
              <p:cNvSpPr>
                <a:spLocks noChangeArrowheads="1"/>
              </p:cNvSpPr>
              <p:nvPr/>
            </p:nvSpPr>
            <p:spPr bwMode="auto">
              <a:xfrm>
                <a:off x="5619" y="788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56" name="Line 45"/>
              <p:cNvSpPr>
                <a:spLocks noChangeShapeType="1"/>
              </p:cNvSpPr>
              <p:nvPr/>
            </p:nvSpPr>
            <p:spPr bwMode="auto">
              <a:xfrm>
                <a:off x="141" y="1028"/>
                <a:ext cx="5472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57" name="Rectangle 46"/>
              <p:cNvSpPr>
                <a:spLocks noChangeArrowheads="1"/>
              </p:cNvSpPr>
              <p:nvPr/>
            </p:nvSpPr>
            <p:spPr bwMode="auto">
              <a:xfrm>
                <a:off x="141" y="1028"/>
                <a:ext cx="5472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58" name="Rectangle 47"/>
              <p:cNvSpPr>
                <a:spLocks noChangeArrowheads="1"/>
              </p:cNvSpPr>
              <p:nvPr/>
            </p:nvSpPr>
            <p:spPr bwMode="auto">
              <a:xfrm>
                <a:off x="129" y="788"/>
                <a:ext cx="12" cy="48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59" name="Line 48"/>
              <p:cNvSpPr>
                <a:spLocks noChangeShapeType="1"/>
              </p:cNvSpPr>
              <p:nvPr/>
            </p:nvSpPr>
            <p:spPr bwMode="auto">
              <a:xfrm>
                <a:off x="2043" y="800"/>
                <a:ext cx="0" cy="46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60" name="Rectangle 49"/>
              <p:cNvSpPr>
                <a:spLocks noChangeArrowheads="1"/>
              </p:cNvSpPr>
              <p:nvPr/>
            </p:nvSpPr>
            <p:spPr bwMode="auto">
              <a:xfrm>
                <a:off x="2043" y="800"/>
                <a:ext cx="6" cy="462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61" name="Rectangle 50"/>
              <p:cNvSpPr>
                <a:spLocks noChangeArrowheads="1"/>
              </p:cNvSpPr>
              <p:nvPr/>
            </p:nvSpPr>
            <p:spPr bwMode="auto">
              <a:xfrm>
                <a:off x="141" y="1262"/>
                <a:ext cx="5484" cy="12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62" name="Rectangle 51"/>
              <p:cNvSpPr>
                <a:spLocks noChangeArrowheads="1"/>
              </p:cNvSpPr>
              <p:nvPr/>
            </p:nvSpPr>
            <p:spPr bwMode="auto">
              <a:xfrm>
                <a:off x="5613" y="800"/>
                <a:ext cx="12" cy="47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63" name="Line 52"/>
              <p:cNvSpPr>
                <a:spLocks noChangeShapeType="1"/>
              </p:cNvSpPr>
              <p:nvPr/>
            </p:nvSpPr>
            <p:spPr bwMode="auto">
              <a:xfrm>
                <a:off x="135" y="1274"/>
                <a:ext cx="0" cy="24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64" name="Rectangle 53"/>
              <p:cNvSpPr>
                <a:spLocks noChangeArrowheads="1"/>
              </p:cNvSpPr>
              <p:nvPr/>
            </p:nvSpPr>
            <p:spPr bwMode="auto">
              <a:xfrm>
                <a:off x="135" y="1274"/>
                <a:ext cx="6" cy="240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65" name="Line 54"/>
              <p:cNvSpPr>
                <a:spLocks noChangeShapeType="1"/>
              </p:cNvSpPr>
              <p:nvPr/>
            </p:nvSpPr>
            <p:spPr bwMode="auto">
              <a:xfrm>
                <a:off x="135" y="1514"/>
                <a:ext cx="548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66" name="Rectangle 55"/>
              <p:cNvSpPr>
                <a:spLocks noChangeArrowheads="1"/>
              </p:cNvSpPr>
              <p:nvPr/>
            </p:nvSpPr>
            <p:spPr bwMode="auto">
              <a:xfrm>
                <a:off x="135" y="1514"/>
                <a:ext cx="5484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67" name="Line 56"/>
              <p:cNvSpPr>
                <a:spLocks noChangeShapeType="1"/>
              </p:cNvSpPr>
              <p:nvPr/>
            </p:nvSpPr>
            <p:spPr bwMode="auto">
              <a:xfrm>
                <a:off x="135" y="1520"/>
                <a:ext cx="0" cy="2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68" name="Rectangle 57"/>
              <p:cNvSpPr>
                <a:spLocks noChangeArrowheads="1"/>
              </p:cNvSpPr>
              <p:nvPr/>
            </p:nvSpPr>
            <p:spPr bwMode="auto">
              <a:xfrm>
                <a:off x="135" y="1520"/>
                <a:ext cx="6" cy="2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69" name="Line 58"/>
              <p:cNvSpPr>
                <a:spLocks noChangeShapeType="1"/>
              </p:cNvSpPr>
              <p:nvPr/>
            </p:nvSpPr>
            <p:spPr bwMode="auto">
              <a:xfrm>
                <a:off x="2043" y="1274"/>
                <a:ext cx="0" cy="24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70" name="Rectangle 59"/>
              <p:cNvSpPr>
                <a:spLocks noChangeArrowheads="1"/>
              </p:cNvSpPr>
              <p:nvPr/>
            </p:nvSpPr>
            <p:spPr bwMode="auto">
              <a:xfrm>
                <a:off x="2043" y="1274"/>
                <a:ext cx="6" cy="24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71" name="Line 60"/>
              <p:cNvSpPr>
                <a:spLocks noChangeShapeType="1"/>
              </p:cNvSpPr>
              <p:nvPr/>
            </p:nvSpPr>
            <p:spPr bwMode="auto">
              <a:xfrm>
                <a:off x="135" y="1544"/>
                <a:ext cx="548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72" name="Rectangle 61"/>
              <p:cNvSpPr>
                <a:spLocks noChangeArrowheads="1"/>
              </p:cNvSpPr>
              <p:nvPr/>
            </p:nvSpPr>
            <p:spPr bwMode="auto">
              <a:xfrm>
                <a:off x="135" y="1544"/>
                <a:ext cx="5484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73" name="Line 62"/>
              <p:cNvSpPr>
                <a:spLocks noChangeShapeType="1"/>
              </p:cNvSpPr>
              <p:nvPr/>
            </p:nvSpPr>
            <p:spPr bwMode="auto">
              <a:xfrm>
                <a:off x="135" y="1550"/>
                <a:ext cx="0" cy="21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74" name="Rectangle 63"/>
              <p:cNvSpPr>
                <a:spLocks noChangeArrowheads="1"/>
              </p:cNvSpPr>
              <p:nvPr/>
            </p:nvSpPr>
            <p:spPr bwMode="auto">
              <a:xfrm>
                <a:off x="135" y="1550"/>
                <a:ext cx="6" cy="210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75" name="Line 64"/>
              <p:cNvSpPr>
                <a:spLocks noChangeShapeType="1"/>
              </p:cNvSpPr>
              <p:nvPr/>
            </p:nvSpPr>
            <p:spPr bwMode="auto">
              <a:xfrm>
                <a:off x="135" y="1760"/>
                <a:ext cx="548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76" name="Rectangle 65"/>
              <p:cNvSpPr>
                <a:spLocks noChangeArrowheads="1"/>
              </p:cNvSpPr>
              <p:nvPr/>
            </p:nvSpPr>
            <p:spPr bwMode="auto">
              <a:xfrm>
                <a:off x="135" y="1760"/>
                <a:ext cx="5484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77" name="Line 66"/>
              <p:cNvSpPr>
                <a:spLocks noChangeShapeType="1"/>
              </p:cNvSpPr>
              <p:nvPr/>
            </p:nvSpPr>
            <p:spPr bwMode="auto">
              <a:xfrm>
                <a:off x="135" y="1766"/>
                <a:ext cx="0" cy="2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78" name="Rectangle 67"/>
              <p:cNvSpPr>
                <a:spLocks noChangeArrowheads="1"/>
              </p:cNvSpPr>
              <p:nvPr/>
            </p:nvSpPr>
            <p:spPr bwMode="auto">
              <a:xfrm>
                <a:off x="135" y="1766"/>
                <a:ext cx="6" cy="2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79" name="Line 68"/>
              <p:cNvSpPr>
                <a:spLocks noChangeShapeType="1"/>
              </p:cNvSpPr>
              <p:nvPr/>
            </p:nvSpPr>
            <p:spPr bwMode="auto">
              <a:xfrm>
                <a:off x="2043" y="1550"/>
                <a:ext cx="0" cy="21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80" name="Rectangle 69"/>
              <p:cNvSpPr>
                <a:spLocks noChangeArrowheads="1"/>
              </p:cNvSpPr>
              <p:nvPr/>
            </p:nvSpPr>
            <p:spPr bwMode="auto">
              <a:xfrm>
                <a:off x="2043" y="1550"/>
                <a:ext cx="6" cy="2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81" name="Line 70"/>
              <p:cNvSpPr>
                <a:spLocks noChangeShapeType="1"/>
              </p:cNvSpPr>
              <p:nvPr/>
            </p:nvSpPr>
            <p:spPr bwMode="auto">
              <a:xfrm>
                <a:off x="135" y="1790"/>
                <a:ext cx="548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82" name="Rectangle 71"/>
              <p:cNvSpPr>
                <a:spLocks noChangeArrowheads="1"/>
              </p:cNvSpPr>
              <p:nvPr/>
            </p:nvSpPr>
            <p:spPr bwMode="auto">
              <a:xfrm>
                <a:off x="135" y="1790"/>
                <a:ext cx="5484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83" name="Line 72"/>
              <p:cNvSpPr>
                <a:spLocks noChangeShapeType="1"/>
              </p:cNvSpPr>
              <p:nvPr/>
            </p:nvSpPr>
            <p:spPr bwMode="auto">
              <a:xfrm>
                <a:off x="135" y="1796"/>
                <a:ext cx="0" cy="24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84" name="Rectangle 73"/>
              <p:cNvSpPr>
                <a:spLocks noChangeArrowheads="1"/>
              </p:cNvSpPr>
              <p:nvPr/>
            </p:nvSpPr>
            <p:spPr bwMode="auto">
              <a:xfrm>
                <a:off x="135" y="1796"/>
                <a:ext cx="6" cy="24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85" name="Line 74"/>
              <p:cNvSpPr>
                <a:spLocks noChangeShapeType="1"/>
              </p:cNvSpPr>
              <p:nvPr/>
            </p:nvSpPr>
            <p:spPr bwMode="auto">
              <a:xfrm>
                <a:off x="135" y="2042"/>
                <a:ext cx="548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86" name="Rectangle 75"/>
              <p:cNvSpPr>
                <a:spLocks noChangeArrowheads="1"/>
              </p:cNvSpPr>
              <p:nvPr/>
            </p:nvSpPr>
            <p:spPr bwMode="auto">
              <a:xfrm>
                <a:off x="135" y="2042"/>
                <a:ext cx="5484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87" name="Line 76"/>
              <p:cNvSpPr>
                <a:spLocks noChangeShapeType="1"/>
              </p:cNvSpPr>
              <p:nvPr/>
            </p:nvSpPr>
            <p:spPr bwMode="auto">
              <a:xfrm>
                <a:off x="135" y="2048"/>
                <a:ext cx="0" cy="2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88" name="Rectangle 77"/>
              <p:cNvSpPr>
                <a:spLocks noChangeArrowheads="1"/>
              </p:cNvSpPr>
              <p:nvPr/>
            </p:nvSpPr>
            <p:spPr bwMode="auto">
              <a:xfrm>
                <a:off x="135" y="2048"/>
                <a:ext cx="6" cy="2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89" name="Line 78"/>
              <p:cNvSpPr>
                <a:spLocks noChangeShapeType="1"/>
              </p:cNvSpPr>
              <p:nvPr/>
            </p:nvSpPr>
            <p:spPr bwMode="auto">
              <a:xfrm>
                <a:off x="2043" y="1796"/>
                <a:ext cx="0" cy="25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90" name="Rectangle 79"/>
              <p:cNvSpPr>
                <a:spLocks noChangeArrowheads="1"/>
              </p:cNvSpPr>
              <p:nvPr/>
            </p:nvSpPr>
            <p:spPr bwMode="auto">
              <a:xfrm>
                <a:off x="2043" y="1796"/>
                <a:ext cx="6" cy="252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91" name="Line 80"/>
              <p:cNvSpPr>
                <a:spLocks noChangeShapeType="1"/>
              </p:cNvSpPr>
              <p:nvPr/>
            </p:nvSpPr>
            <p:spPr bwMode="auto">
              <a:xfrm>
                <a:off x="135" y="2072"/>
                <a:ext cx="548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92" name="Rectangle 81"/>
              <p:cNvSpPr>
                <a:spLocks noChangeArrowheads="1"/>
              </p:cNvSpPr>
              <p:nvPr/>
            </p:nvSpPr>
            <p:spPr bwMode="auto">
              <a:xfrm>
                <a:off x="135" y="2072"/>
                <a:ext cx="5484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93" name="Line 82"/>
              <p:cNvSpPr>
                <a:spLocks noChangeShapeType="1"/>
              </p:cNvSpPr>
              <p:nvPr/>
            </p:nvSpPr>
            <p:spPr bwMode="auto">
              <a:xfrm>
                <a:off x="135" y="2078"/>
                <a:ext cx="0" cy="22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94" name="Rectangle 83"/>
              <p:cNvSpPr>
                <a:spLocks noChangeArrowheads="1"/>
              </p:cNvSpPr>
              <p:nvPr/>
            </p:nvSpPr>
            <p:spPr bwMode="auto">
              <a:xfrm>
                <a:off x="135" y="2078"/>
                <a:ext cx="6" cy="222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95" name="Line 84"/>
              <p:cNvSpPr>
                <a:spLocks noChangeShapeType="1"/>
              </p:cNvSpPr>
              <p:nvPr/>
            </p:nvSpPr>
            <p:spPr bwMode="auto">
              <a:xfrm>
                <a:off x="135" y="2300"/>
                <a:ext cx="548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96" name="Rectangle 85"/>
              <p:cNvSpPr>
                <a:spLocks noChangeArrowheads="1"/>
              </p:cNvSpPr>
              <p:nvPr/>
            </p:nvSpPr>
            <p:spPr bwMode="auto">
              <a:xfrm>
                <a:off x="135" y="2300"/>
                <a:ext cx="5484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97" name="Line 86"/>
              <p:cNvSpPr>
                <a:spLocks noChangeShapeType="1"/>
              </p:cNvSpPr>
              <p:nvPr/>
            </p:nvSpPr>
            <p:spPr bwMode="auto">
              <a:xfrm>
                <a:off x="135" y="2306"/>
                <a:ext cx="0" cy="2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98" name="Rectangle 87"/>
              <p:cNvSpPr>
                <a:spLocks noChangeArrowheads="1"/>
              </p:cNvSpPr>
              <p:nvPr/>
            </p:nvSpPr>
            <p:spPr bwMode="auto">
              <a:xfrm>
                <a:off x="135" y="2306"/>
                <a:ext cx="6" cy="2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99" name="Line 88"/>
              <p:cNvSpPr>
                <a:spLocks noChangeShapeType="1"/>
              </p:cNvSpPr>
              <p:nvPr/>
            </p:nvSpPr>
            <p:spPr bwMode="auto">
              <a:xfrm>
                <a:off x="2043" y="2078"/>
                <a:ext cx="0" cy="22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00" name="Rectangle 89"/>
              <p:cNvSpPr>
                <a:spLocks noChangeArrowheads="1"/>
              </p:cNvSpPr>
              <p:nvPr/>
            </p:nvSpPr>
            <p:spPr bwMode="auto">
              <a:xfrm>
                <a:off x="2043" y="2078"/>
                <a:ext cx="6" cy="228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01" name="Line 90"/>
              <p:cNvSpPr>
                <a:spLocks noChangeShapeType="1"/>
              </p:cNvSpPr>
              <p:nvPr/>
            </p:nvSpPr>
            <p:spPr bwMode="auto">
              <a:xfrm>
                <a:off x="135" y="2330"/>
                <a:ext cx="548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02" name="Rectangle 91"/>
              <p:cNvSpPr>
                <a:spLocks noChangeArrowheads="1"/>
              </p:cNvSpPr>
              <p:nvPr/>
            </p:nvSpPr>
            <p:spPr bwMode="auto">
              <a:xfrm>
                <a:off x="135" y="2330"/>
                <a:ext cx="5484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03" name="Line 92"/>
              <p:cNvSpPr>
                <a:spLocks noChangeShapeType="1"/>
              </p:cNvSpPr>
              <p:nvPr/>
            </p:nvSpPr>
            <p:spPr bwMode="auto">
              <a:xfrm>
                <a:off x="135" y="2336"/>
                <a:ext cx="0" cy="86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04" name="Rectangle 93"/>
              <p:cNvSpPr>
                <a:spLocks noChangeArrowheads="1"/>
              </p:cNvSpPr>
              <p:nvPr/>
            </p:nvSpPr>
            <p:spPr bwMode="auto">
              <a:xfrm>
                <a:off x="135" y="2336"/>
                <a:ext cx="6" cy="8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05" name="Line 94"/>
              <p:cNvSpPr>
                <a:spLocks noChangeShapeType="1"/>
              </p:cNvSpPr>
              <p:nvPr/>
            </p:nvSpPr>
            <p:spPr bwMode="auto">
              <a:xfrm>
                <a:off x="135" y="3200"/>
                <a:ext cx="548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06" name="Rectangle 95"/>
              <p:cNvSpPr>
                <a:spLocks noChangeArrowheads="1"/>
              </p:cNvSpPr>
              <p:nvPr/>
            </p:nvSpPr>
            <p:spPr bwMode="auto">
              <a:xfrm>
                <a:off x="135" y="3200"/>
                <a:ext cx="5484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07" name="Line 96"/>
              <p:cNvSpPr>
                <a:spLocks noChangeShapeType="1"/>
              </p:cNvSpPr>
              <p:nvPr/>
            </p:nvSpPr>
            <p:spPr bwMode="auto">
              <a:xfrm>
                <a:off x="135" y="3206"/>
                <a:ext cx="0" cy="2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08" name="Rectangle 97"/>
              <p:cNvSpPr>
                <a:spLocks noChangeArrowheads="1"/>
              </p:cNvSpPr>
              <p:nvPr/>
            </p:nvSpPr>
            <p:spPr bwMode="auto">
              <a:xfrm>
                <a:off x="135" y="3206"/>
                <a:ext cx="6" cy="2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09" name="Line 98"/>
              <p:cNvSpPr>
                <a:spLocks noChangeShapeType="1"/>
              </p:cNvSpPr>
              <p:nvPr/>
            </p:nvSpPr>
            <p:spPr bwMode="auto">
              <a:xfrm>
                <a:off x="135" y="3230"/>
                <a:ext cx="191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10" name="Rectangle 99"/>
              <p:cNvSpPr>
                <a:spLocks noChangeArrowheads="1"/>
              </p:cNvSpPr>
              <p:nvPr/>
            </p:nvSpPr>
            <p:spPr bwMode="auto">
              <a:xfrm>
                <a:off x="135" y="3230"/>
                <a:ext cx="1914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11" name="Line 100"/>
              <p:cNvSpPr>
                <a:spLocks noChangeShapeType="1"/>
              </p:cNvSpPr>
              <p:nvPr/>
            </p:nvSpPr>
            <p:spPr bwMode="auto">
              <a:xfrm>
                <a:off x="135" y="3236"/>
                <a:ext cx="0" cy="2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12" name="Rectangle 101"/>
              <p:cNvSpPr>
                <a:spLocks noChangeArrowheads="1"/>
              </p:cNvSpPr>
              <p:nvPr/>
            </p:nvSpPr>
            <p:spPr bwMode="auto">
              <a:xfrm>
                <a:off x="135" y="3236"/>
                <a:ext cx="6" cy="2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13" name="Line 102"/>
              <p:cNvSpPr>
                <a:spLocks noChangeShapeType="1"/>
              </p:cNvSpPr>
              <p:nvPr/>
            </p:nvSpPr>
            <p:spPr bwMode="auto">
              <a:xfrm>
                <a:off x="2043" y="2336"/>
                <a:ext cx="0" cy="87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14" name="Rectangle 103"/>
              <p:cNvSpPr>
                <a:spLocks noChangeArrowheads="1"/>
              </p:cNvSpPr>
              <p:nvPr/>
            </p:nvSpPr>
            <p:spPr bwMode="auto">
              <a:xfrm>
                <a:off x="2043" y="2336"/>
                <a:ext cx="6" cy="870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15" name="Line 104"/>
              <p:cNvSpPr>
                <a:spLocks noChangeShapeType="1"/>
              </p:cNvSpPr>
              <p:nvPr/>
            </p:nvSpPr>
            <p:spPr bwMode="auto">
              <a:xfrm>
                <a:off x="135" y="3260"/>
                <a:ext cx="548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16" name="Rectangle 105"/>
              <p:cNvSpPr>
                <a:spLocks noChangeArrowheads="1"/>
              </p:cNvSpPr>
              <p:nvPr/>
            </p:nvSpPr>
            <p:spPr bwMode="auto">
              <a:xfrm>
                <a:off x="135" y="3260"/>
                <a:ext cx="5484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17" name="Line 106"/>
              <p:cNvSpPr>
                <a:spLocks noChangeShapeType="1"/>
              </p:cNvSpPr>
              <p:nvPr/>
            </p:nvSpPr>
            <p:spPr bwMode="auto">
              <a:xfrm>
                <a:off x="2049" y="3464"/>
                <a:ext cx="357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18" name="Rectangle 107"/>
              <p:cNvSpPr>
                <a:spLocks noChangeArrowheads="1"/>
              </p:cNvSpPr>
              <p:nvPr/>
            </p:nvSpPr>
            <p:spPr bwMode="auto">
              <a:xfrm>
                <a:off x="2049" y="3464"/>
                <a:ext cx="3570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19" name="Line 108"/>
              <p:cNvSpPr>
                <a:spLocks noChangeShapeType="1"/>
              </p:cNvSpPr>
              <p:nvPr/>
            </p:nvSpPr>
            <p:spPr bwMode="auto">
              <a:xfrm>
                <a:off x="135" y="3266"/>
                <a:ext cx="0" cy="58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20" name="Rectangle 109"/>
              <p:cNvSpPr>
                <a:spLocks noChangeArrowheads="1"/>
              </p:cNvSpPr>
              <p:nvPr/>
            </p:nvSpPr>
            <p:spPr bwMode="auto">
              <a:xfrm>
                <a:off x="135" y="3266"/>
                <a:ext cx="6" cy="582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21" name="Line 110"/>
              <p:cNvSpPr>
                <a:spLocks noChangeShapeType="1"/>
              </p:cNvSpPr>
              <p:nvPr/>
            </p:nvSpPr>
            <p:spPr bwMode="auto">
              <a:xfrm>
                <a:off x="135" y="3848"/>
                <a:ext cx="548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22" name="Rectangle 111"/>
              <p:cNvSpPr>
                <a:spLocks noChangeArrowheads="1"/>
              </p:cNvSpPr>
              <p:nvPr/>
            </p:nvSpPr>
            <p:spPr bwMode="auto">
              <a:xfrm>
                <a:off x="135" y="3848"/>
                <a:ext cx="5484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23" name="Line 112"/>
              <p:cNvSpPr>
                <a:spLocks noChangeShapeType="1"/>
              </p:cNvSpPr>
              <p:nvPr/>
            </p:nvSpPr>
            <p:spPr bwMode="auto">
              <a:xfrm>
                <a:off x="135" y="3854"/>
                <a:ext cx="0" cy="3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24" name="Rectangle 113"/>
              <p:cNvSpPr>
                <a:spLocks noChangeArrowheads="1"/>
              </p:cNvSpPr>
              <p:nvPr/>
            </p:nvSpPr>
            <p:spPr bwMode="auto">
              <a:xfrm>
                <a:off x="135" y="3854"/>
                <a:ext cx="6" cy="30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25" name="Line 114"/>
              <p:cNvSpPr>
                <a:spLocks noChangeShapeType="1"/>
              </p:cNvSpPr>
              <p:nvPr/>
            </p:nvSpPr>
            <p:spPr bwMode="auto">
              <a:xfrm>
                <a:off x="2043" y="3266"/>
                <a:ext cx="0" cy="58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26" name="Rectangle 115"/>
              <p:cNvSpPr>
                <a:spLocks noChangeArrowheads="1"/>
              </p:cNvSpPr>
              <p:nvPr/>
            </p:nvSpPr>
            <p:spPr bwMode="auto">
              <a:xfrm>
                <a:off x="2043" y="3266"/>
                <a:ext cx="6" cy="588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27" name="Line 116"/>
              <p:cNvSpPr>
                <a:spLocks noChangeShapeType="1"/>
              </p:cNvSpPr>
              <p:nvPr/>
            </p:nvSpPr>
            <p:spPr bwMode="auto">
              <a:xfrm>
                <a:off x="3495" y="3266"/>
                <a:ext cx="0" cy="58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28" name="Rectangle 117"/>
              <p:cNvSpPr>
                <a:spLocks noChangeArrowheads="1"/>
              </p:cNvSpPr>
              <p:nvPr/>
            </p:nvSpPr>
            <p:spPr bwMode="auto">
              <a:xfrm>
                <a:off x="3495" y="3266"/>
                <a:ext cx="6" cy="588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29" name="Line 118"/>
              <p:cNvSpPr>
                <a:spLocks noChangeShapeType="1"/>
              </p:cNvSpPr>
              <p:nvPr/>
            </p:nvSpPr>
            <p:spPr bwMode="auto">
              <a:xfrm>
                <a:off x="141" y="3878"/>
                <a:ext cx="548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30" name="Rectangle 119"/>
              <p:cNvSpPr>
                <a:spLocks noChangeArrowheads="1"/>
              </p:cNvSpPr>
              <p:nvPr/>
            </p:nvSpPr>
            <p:spPr bwMode="auto">
              <a:xfrm>
                <a:off x="141" y="3878"/>
                <a:ext cx="5484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31" name="Line 120"/>
              <p:cNvSpPr>
                <a:spLocks noChangeShapeType="1"/>
              </p:cNvSpPr>
              <p:nvPr/>
            </p:nvSpPr>
            <p:spPr bwMode="auto">
              <a:xfrm>
                <a:off x="5619" y="1274"/>
                <a:ext cx="0" cy="261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32" name="Rectangle 121"/>
              <p:cNvSpPr>
                <a:spLocks noChangeArrowheads="1"/>
              </p:cNvSpPr>
              <p:nvPr/>
            </p:nvSpPr>
            <p:spPr bwMode="auto">
              <a:xfrm>
                <a:off x="5619" y="1274"/>
                <a:ext cx="6" cy="2610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33" name="Line 122"/>
              <p:cNvSpPr>
                <a:spLocks noChangeShapeType="1"/>
              </p:cNvSpPr>
              <p:nvPr/>
            </p:nvSpPr>
            <p:spPr bwMode="auto">
              <a:xfrm>
                <a:off x="135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34" name="Rectangle 123"/>
              <p:cNvSpPr>
                <a:spLocks noChangeArrowheads="1"/>
              </p:cNvSpPr>
              <p:nvPr/>
            </p:nvSpPr>
            <p:spPr bwMode="auto">
              <a:xfrm>
                <a:off x="135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35" name="Line 124"/>
              <p:cNvSpPr>
                <a:spLocks noChangeShapeType="1"/>
              </p:cNvSpPr>
              <p:nvPr/>
            </p:nvSpPr>
            <p:spPr bwMode="auto">
              <a:xfrm>
                <a:off x="2043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36" name="Rectangle 125"/>
              <p:cNvSpPr>
                <a:spLocks noChangeArrowheads="1"/>
              </p:cNvSpPr>
              <p:nvPr/>
            </p:nvSpPr>
            <p:spPr bwMode="auto">
              <a:xfrm>
                <a:off x="2043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37" name="Line 126"/>
              <p:cNvSpPr>
                <a:spLocks noChangeShapeType="1"/>
              </p:cNvSpPr>
              <p:nvPr/>
            </p:nvSpPr>
            <p:spPr bwMode="auto">
              <a:xfrm>
                <a:off x="5619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38" name="Rectangle 127"/>
              <p:cNvSpPr>
                <a:spLocks noChangeArrowheads="1"/>
              </p:cNvSpPr>
              <p:nvPr/>
            </p:nvSpPr>
            <p:spPr bwMode="auto">
              <a:xfrm>
                <a:off x="5619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39" name="Line 128"/>
              <p:cNvSpPr>
                <a:spLocks noChangeShapeType="1"/>
              </p:cNvSpPr>
              <p:nvPr/>
            </p:nvSpPr>
            <p:spPr bwMode="auto">
              <a:xfrm>
                <a:off x="3495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40" name="Rectangle 129"/>
              <p:cNvSpPr>
                <a:spLocks noChangeArrowheads="1"/>
              </p:cNvSpPr>
              <p:nvPr/>
            </p:nvSpPr>
            <p:spPr bwMode="auto">
              <a:xfrm>
                <a:off x="3495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41" name="Line 130"/>
              <p:cNvSpPr>
                <a:spLocks noChangeShapeType="1"/>
              </p:cNvSpPr>
              <p:nvPr/>
            </p:nvSpPr>
            <p:spPr bwMode="auto">
              <a:xfrm>
                <a:off x="2175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42" name="Rectangle 131"/>
              <p:cNvSpPr>
                <a:spLocks noChangeArrowheads="1"/>
              </p:cNvSpPr>
              <p:nvPr/>
            </p:nvSpPr>
            <p:spPr bwMode="auto">
              <a:xfrm>
                <a:off x="2175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43" name="Line 132"/>
              <p:cNvSpPr>
                <a:spLocks noChangeShapeType="1"/>
              </p:cNvSpPr>
              <p:nvPr/>
            </p:nvSpPr>
            <p:spPr bwMode="auto">
              <a:xfrm>
                <a:off x="2307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44" name="Rectangle 133"/>
              <p:cNvSpPr>
                <a:spLocks noChangeArrowheads="1"/>
              </p:cNvSpPr>
              <p:nvPr/>
            </p:nvSpPr>
            <p:spPr bwMode="auto">
              <a:xfrm>
                <a:off x="2307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45" name="Line 134"/>
              <p:cNvSpPr>
                <a:spLocks noChangeShapeType="1"/>
              </p:cNvSpPr>
              <p:nvPr/>
            </p:nvSpPr>
            <p:spPr bwMode="auto">
              <a:xfrm>
                <a:off x="2439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46" name="Rectangle 135"/>
              <p:cNvSpPr>
                <a:spLocks noChangeArrowheads="1"/>
              </p:cNvSpPr>
              <p:nvPr/>
            </p:nvSpPr>
            <p:spPr bwMode="auto">
              <a:xfrm>
                <a:off x="2439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47" name="Line 136"/>
              <p:cNvSpPr>
                <a:spLocks noChangeShapeType="1"/>
              </p:cNvSpPr>
              <p:nvPr/>
            </p:nvSpPr>
            <p:spPr bwMode="auto">
              <a:xfrm>
                <a:off x="2571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48" name="Rectangle 137"/>
              <p:cNvSpPr>
                <a:spLocks noChangeArrowheads="1"/>
              </p:cNvSpPr>
              <p:nvPr/>
            </p:nvSpPr>
            <p:spPr bwMode="auto">
              <a:xfrm>
                <a:off x="2571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49" name="Line 138"/>
              <p:cNvSpPr>
                <a:spLocks noChangeShapeType="1"/>
              </p:cNvSpPr>
              <p:nvPr/>
            </p:nvSpPr>
            <p:spPr bwMode="auto">
              <a:xfrm>
                <a:off x="2703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50" name="Rectangle 139"/>
              <p:cNvSpPr>
                <a:spLocks noChangeArrowheads="1"/>
              </p:cNvSpPr>
              <p:nvPr/>
            </p:nvSpPr>
            <p:spPr bwMode="auto">
              <a:xfrm>
                <a:off x="2703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51" name="Line 140"/>
              <p:cNvSpPr>
                <a:spLocks noChangeShapeType="1"/>
              </p:cNvSpPr>
              <p:nvPr/>
            </p:nvSpPr>
            <p:spPr bwMode="auto">
              <a:xfrm>
                <a:off x="2835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52" name="Rectangle 141"/>
              <p:cNvSpPr>
                <a:spLocks noChangeArrowheads="1"/>
              </p:cNvSpPr>
              <p:nvPr/>
            </p:nvSpPr>
            <p:spPr bwMode="auto">
              <a:xfrm>
                <a:off x="2835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53" name="Line 142"/>
              <p:cNvSpPr>
                <a:spLocks noChangeShapeType="1"/>
              </p:cNvSpPr>
              <p:nvPr/>
            </p:nvSpPr>
            <p:spPr bwMode="auto">
              <a:xfrm>
                <a:off x="2967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54" name="Rectangle 143"/>
              <p:cNvSpPr>
                <a:spLocks noChangeArrowheads="1"/>
              </p:cNvSpPr>
              <p:nvPr/>
            </p:nvSpPr>
            <p:spPr bwMode="auto">
              <a:xfrm>
                <a:off x="2967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55" name="Line 144"/>
              <p:cNvSpPr>
                <a:spLocks noChangeShapeType="1"/>
              </p:cNvSpPr>
              <p:nvPr/>
            </p:nvSpPr>
            <p:spPr bwMode="auto">
              <a:xfrm>
                <a:off x="3099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56" name="Rectangle 145"/>
              <p:cNvSpPr>
                <a:spLocks noChangeArrowheads="1"/>
              </p:cNvSpPr>
              <p:nvPr/>
            </p:nvSpPr>
            <p:spPr bwMode="auto">
              <a:xfrm>
                <a:off x="3099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57" name="Line 146"/>
              <p:cNvSpPr>
                <a:spLocks noChangeShapeType="1"/>
              </p:cNvSpPr>
              <p:nvPr/>
            </p:nvSpPr>
            <p:spPr bwMode="auto">
              <a:xfrm>
                <a:off x="3231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58" name="Rectangle 147"/>
              <p:cNvSpPr>
                <a:spLocks noChangeArrowheads="1"/>
              </p:cNvSpPr>
              <p:nvPr/>
            </p:nvSpPr>
            <p:spPr bwMode="auto">
              <a:xfrm>
                <a:off x="3231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59" name="Line 148"/>
              <p:cNvSpPr>
                <a:spLocks noChangeShapeType="1"/>
              </p:cNvSpPr>
              <p:nvPr/>
            </p:nvSpPr>
            <p:spPr bwMode="auto">
              <a:xfrm>
                <a:off x="3363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60" name="Rectangle 149"/>
              <p:cNvSpPr>
                <a:spLocks noChangeArrowheads="1"/>
              </p:cNvSpPr>
              <p:nvPr/>
            </p:nvSpPr>
            <p:spPr bwMode="auto">
              <a:xfrm>
                <a:off x="3363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61" name="Line 150"/>
              <p:cNvSpPr>
                <a:spLocks noChangeShapeType="1"/>
              </p:cNvSpPr>
              <p:nvPr/>
            </p:nvSpPr>
            <p:spPr bwMode="auto">
              <a:xfrm>
                <a:off x="3627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62" name="Rectangle 151"/>
              <p:cNvSpPr>
                <a:spLocks noChangeArrowheads="1"/>
              </p:cNvSpPr>
              <p:nvPr/>
            </p:nvSpPr>
            <p:spPr bwMode="auto">
              <a:xfrm>
                <a:off x="3627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63" name="Line 152"/>
              <p:cNvSpPr>
                <a:spLocks noChangeShapeType="1"/>
              </p:cNvSpPr>
              <p:nvPr/>
            </p:nvSpPr>
            <p:spPr bwMode="auto">
              <a:xfrm>
                <a:off x="3759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64" name="Rectangle 153"/>
              <p:cNvSpPr>
                <a:spLocks noChangeArrowheads="1"/>
              </p:cNvSpPr>
              <p:nvPr/>
            </p:nvSpPr>
            <p:spPr bwMode="auto">
              <a:xfrm>
                <a:off x="3759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65" name="Line 154"/>
              <p:cNvSpPr>
                <a:spLocks noChangeShapeType="1"/>
              </p:cNvSpPr>
              <p:nvPr/>
            </p:nvSpPr>
            <p:spPr bwMode="auto">
              <a:xfrm>
                <a:off x="3891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66" name="Rectangle 155"/>
              <p:cNvSpPr>
                <a:spLocks noChangeArrowheads="1"/>
              </p:cNvSpPr>
              <p:nvPr/>
            </p:nvSpPr>
            <p:spPr bwMode="auto">
              <a:xfrm>
                <a:off x="3891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67" name="Line 156"/>
              <p:cNvSpPr>
                <a:spLocks noChangeShapeType="1"/>
              </p:cNvSpPr>
              <p:nvPr/>
            </p:nvSpPr>
            <p:spPr bwMode="auto">
              <a:xfrm>
                <a:off x="4023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68" name="Rectangle 157"/>
              <p:cNvSpPr>
                <a:spLocks noChangeArrowheads="1"/>
              </p:cNvSpPr>
              <p:nvPr/>
            </p:nvSpPr>
            <p:spPr bwMode="auto">
              <a:xfrm>
                <a:off x="4023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69" name="Line 158"/>
              <p:cNvSpPr>
                <a:spLocks noChangeShapeType="1"/>
              </p:cNvSpPr>
              <p:nvPr/>
            </p:nvSpPr>
            <p:spPr bwMode="auto">
              <a:xfrm>
                <a:off x="4155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70" name="Rectangle 159"/>
              <p:cNvSpPr>
                <a:spLocks noChangeArrowheads="1"/>
              </p:cNvSpPr>
              <p:nvPr/>
            </p:nvSpPr>
            <p:spPr bwMode="auto">
              <a:xfrm>
                <a:off x="4155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71" name="Line 160"/>
              <p:cNvSpPr>
                <a:spLocks noChangeShapeType="1"/>
              </p:cNvSpPr>
              <p:nvPr/>
            </p:nvSpPr>
            <p:spPr bwMode="auto">
              <a:xfrm>
                <a:off x="4287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72" name="Rectangle 161"/>
              <p:cNvSpPr>
                <a:spLocks noChangeArrowheads="1"/>
              </p:cNvSpPr>
              <p:nvPr/>
            </p:nvSpPr>
            <p:spPr bwMode="auto">
              <a:xfrm>
                <a:off x="4287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73" name="Line 162"/>
              <p:cNvSpPr>
                <a:spLocks noChangeShapeType="1"/>
              </p:cNvSpPr>
              <p:nvPr/>
            </p:nvSpPr>
            <p:spPr bwMode="auto">
              <a:xfrm>
                <a:off x="4419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74" name="Rectangle 163"/>
              <p:cNvSpPr>
                <a:spLocks noChangeArrowheads="1"/>
              </p:cNvSpPr>
              <p:nvPr/>
            </p:nvSpPr>
            <p:spPr bwMode="auto">
              <a:xfrm>
                <a:off x="4419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75" name="Line 164"/>
              <p:cNvSpPr>
                <a:spLocks noChangeShapeType="1"/>
              </p:cNvSpPr>
              <p:nvPr/>
            </p:nvSpPr>
            <p:spPr bwMode="auto">
              <a:xfrm>
                <a:off x="4551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76" name="Rectangle 165"/>
              <p:cNvSpPr>
                <a:spLocks noChangeArrowheads="1"/>
              </p:cNvSpPr>
              <p:nvPr/>
            </p:nvSpPr>
            <p:spPr bwMode="auto">
              <a:xfrm>
                <a:off x="4551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77" name="Line 166"/>
              <p:cNvSpPr>
                <a:spLocks noChangeShapeType="1"/>
              </p:cNvSpPr>
              <p:nvPr/>
            </p:nvSpPr>
            <p:spPr bwMode="auto">
              <a:xfrm>
                <a:off x="4683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78" name="Rectangle 167"/>
              <p:cNvSpPr>
                <a:spLocks noChangeArrowheads="1"/>
              </p:cNvSpPr>
              <p:nvPr/>
            </p:nvSpPr>
            <p:spPr bwMode="auto">
              <a:xfrm>
                <a:off x="4683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79" name="Line 168"/>
              <p:cNvSpPr>
                <a:spLocks noChangeShapeType="1"/>
              </p:cNvSpPr>
              <p:nvPr/>
            </p:nvSpPr>
            <p:spPr bwMode="auto">
              <a:xfrm>
                <a:off x="4815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80" name="Rectangle 169"/>
              <p:cNvSpPr>
                <a:spLocks noChangeArrowheads="1"/>
              </p:cNvSpPr>
              <p:nvPr/>
            </p:nvSpPr>
            <p:spPr bwMode="auto">
              <a:xfrm>
                <a:off x="4815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81" name="Line 170"/>
              <p:cNvSpPr>
                <a:spLocks noChangeShapeType="1"/>
              </p:cNvSpPr>
              <p:nvPr/>
            </p:nvSpPr>
            <p:spPr bwMode="auto">
              <a:xfrm>
                <a:off x="4947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82" name="Rectangle 171"/>
              <p:cNvSpPr>
                <a:spLocks noChangeArrowheads="1"/>
              </p:cNvSpPr>
              <p:nvPr/>
            </p:nvSpPr>
            <p:spPr bwMode="auto">
              <a:xfrm>
                <a:off x="4947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83" name="Line 172"/>
              <p:cNvSpPr>
                <a:spLocks noChangeShapeType="1"/>
              </p:cNvSpPr>
              <p:nvPr/>
            </p:nvSpPr>
            <p:spPr bwMode="auto">
              <a:xfrm>
                <a:off x="5079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84" name="Rectangle 173"/>
              <p:cNvSpPr>
                <a:spLocks noChangeArrowheads="1"/>
              </p:cNvSpPr>
              <p:nvPr/>
            </p:nvSpPr>
            <p:spPr bwMode="auto">
              <a:xfrm>
                <a:off x="5079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85" name="Line 174"/>
              <p:cNvSpPr>
                <a:spLocks noChangeShapeType="1"/>
              </p:cNvSpPr>
              <p:nvPr/>
            </p:nvSpPr>
            <p:spPr bwMode="auto">
              <a:xfrm>
                <a:off x="5211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86" name="Rectangle 175"/>
              <p:cNvSpPr>
                <a:spLocks noChangeArrowheads="1"/>
              </p:cNvSpPr>
              <p:nvPr/>
            </p:nvSpPr>
            <p:spPr bwMode="auto">
              <a:xfrm>
                <a:off x="5211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87" name="Line 176"/>
              <p:cNvSpPr>
                <a:spLocks noChangeShapeType="1"/>
              </p:cNvSpPr>
              <p:nvPr/>
            </p:nvSpPr>
            <p:spPr bwMode="auto">
              <a:xfrm>
                <a:off x="5343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88" name="Rectangle 177"/>
              <p:cNvSpPr>
                <a:spLocks noChangeArrowheads="1"/>
              </p:cNvSpPr>
              <p:nvPr/>
            </p:nvSpPr>
            <p:spPr bwMode="auto">
              <a:xfrm>
                <a:off x="5343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89" name="Line 178"/>
              <p:cNvSpPr>
                <a:spLocks noChangeShapeType="1"/>
              </p:cNvSpPr>
              <p:nvPr/>
            </p:nvSpPr>
            <p:spPr bwMode="auto">
              <a:xfrm>
                <a:off x="5475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90" name="Rectangle 179"/>
              <p:cNvSpPr>
                <a:spLocks noChangeArrowheads="1"/>
              </p:cNvSpPr>
              <p:nvPr/>
            </p:nvSpPr>
            <p:spPr bwMode="auto">
              <a:xfrm>
                <a:off x="5475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91" name="Line 180"/>
              <p:cNvSpPr>
                <a:spLocks noChangeShapeType="1"/>
              </p:cNvSpPr>
              <p:nvPr/>
            </p:nvSpPr>
            <p:spPr bwMode="auto">
              <a:xfrm>
                <a:off x="5625" y="79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92" name="Rectangle 181"/>
              <p:cNvSpPr>
                <a:spLocks noChangeArrowheads="1"/>
              </p:cNvSpPr>
              <p:nvPr/>
            </p:nvSpPr>
            <p:spPr bwMode="auto">
              <a:xfrm>
                <a:off x="5625" y="79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93" name="Line 182"/>
              <p:cNvSpPr>
                <a:spLocks noChangeShapeType="1"/>
              </p:cNvSpPr>
              <p:nvPr/>
            </p:nvSpPr>
            <p:spPr bwMode="auto">
              <a:xfrm>
                <a:off x="5625" y="1028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94" name="Rectangle 183"/>
              <p:cNvSpPr>
                <a:spLocks noChangeArrowheads="1"/>
              </p:cNvSpPr>
              <p:nvPr/>
            </p:nvSpPr>
            <p:spPr bwMode="auto">
              <a:xfrm>
                <a:off x="5625" y="1028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95" name="Line 184"/>
              <p:cNvSpPr>
                <a:spLocks noChangeShapeType="1"/>
              </p:cNvSpPr>
              <p:nvPr/>
            </p:nvSpPr>
            <p:spPr bwMode="auto">
              <a:xfrm>
                <a:off x="5625" y="1268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96" name="Rectangle 185"/>
              <p:cNvSpPr>
                <a:spLocks noChangeArrowheads="1"/>
              </p:cNvSpPr>
              <p:nvPr/>
            </p:nvSpPr>
            <p:spPr bwMode="auto">
              <a:xfrm>
                <a:off x="5625" y="1268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97" name="Line 186"/>
              <p:cNvSpPr>
                <a:spLocks noChangeShapeType="1"/>
              </p:cNvSpPr>
              <p:nvPr/>
            </p:nvSpPr>
            <p:spPr bwMode="auto">
              <a:xfrm>
                <a:off x="5625" y="151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98" name="Rectangle 187"/>
              <p:cNvSpPr>
                <a:spLocks noChangeArrowheads="1"/>
              </p:cNvSpPr>
              <p:nvPr/>
            </p:nvSpPr>
            <p:spPr bwMode="auto">
              <a:xfrm>
                <a:off x="5625" y="151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99" name="Line 188"/>
              <p:cNvSpPr>
                <a:spLocks noChangeShapeType="1"/>
              </p:cNvSpPr>
              <p:nvPr/>
            </p:nvSpPr>
            <p:spPr bwMode="auto">
              <a:xfrm>
                <a:off x="5625" y="154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200" name="Rectangle 189"/>
              <p:cNvSpPr>
                <a:spLocks noChangeArrowheads="1"/>
              </p:cNvSpPr>
              <p:nvPr/>
            </p:nvSpPr>
            <p:spPr bwMode="auto">
              <a:xfrm>
                <a:off x="5625" y="154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201" name="Line 190"/>
              <p:cNvSpPr>
                <a:spLocks noChangeShapeType="1"/>
              </p:cNvSpPr>
              <p:nvPr/>
            </p:nvSpPr>
            <p:spPr bwMode="auto">
              <a:xfrm>
                <a:off x="5625" y="1760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202" name="Rectangle 191"/>
              <p:cNvSpPr>
                <a:spLocks noChangeArrowheads="1"/>
              </p:cNvSpPr>
              <p:nvPr/>
            </p:nvSpPr>
            <p:spPr bwMode="auto">
              <a:xfrm>
                <a:off x="5625" y="1760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203" name="Line 192"/>
              <p:cNvSpPr>
                <a:spLocks noChangeShapeType="1"/>
              </p:cNvSpPr>
              <p:nvPr/>
            </p:nvSpPr>
            <p:spPr bwMode="auto">
              <a:xfrm>
                <a:off x="5625" y="1790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204" name="Rectangle 193"/>
              <p:cNvSpPr>
                <a:spLocks noChangeArrowheads="1"/>
              </p:cNvSpPr>
              <p:nvPr/>
            </p:nvSpPr>
            <p:spPr bwMode="auto">
              <a:xfrm>
                <a:off x="5625" y="1790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205" name="Line 194"/>
              <p:cNvSpPr>
                <a:spLocks noChangeShapeType="1"/>
              </p:cNvSpPr>
              <p:nvPr/>
            </p:nvSpPr>
            <p:spPr bwMode="auto">
              <a:xfrm>
                <a:off x="5625" y="2042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206" name="Rectangle 195"/>
              <p:cNvSpPr>
                <a:spLocks noChangeArrowheads="1"/>
              </p:cNvSpPr>
              <p:nvPr/>
            </p:nvSpPr>
            <p:spPr bwMode="auto">
              <a:xfrm>
                <a:off x="5625" y="2042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207" name="Line 196"/>
              <p:cNvSpPr>
                <a:spLocks noChangeShapeType="1"/>
              </p:cNvSpPr>
              <p:nvPr/>
            </p:nvSpPr>
            <p:spPr bwMode="auto">
              <a:xfrm>
                <a:off x="5625" y="2072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208" name="Rectangle 197"/>
              <p:cNvSpPr>
                <a:spLocks noChangeArrowheads="1"/>
              </p:cNvSpPr>
              <p:nvPr/>
            </p:nvSpPr>
            <p:spPr bwMode="auto">
              <a:xfrm>
                <a:off x="5625" y="2072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209" name="Line 198"/>
              <p:cNvSpPr>
                <a:spLocks noChangeShapeType="1"/>
              </p:cNvSpPr>
              <p:nvPr/>
            </p:nvSpPr>
            <p:spPr bwMode="auto">
              <a:xfrm>
                <a:off x="5625" y="2300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210" name="Rectangle 199"/>
              <p:cNvSpPr>
                <a:spLocks noChangeArrowheads="1"/>
              </p:cNvSpPr>
              <p:nvPr/>
            </p:nvSpPr>
            <p:spPr bwMode="auto">
              <a:xfrm>
                <a:off x="5625" y="2300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211" name="Line 200"/>
              <p:cNvSpPr>
                <a:spLocks noChangeShapeType="1"/>
              </p:cNvSpPr>
              <p:nvPr/>
            </p:nvSpPr>
            <p:spPr bwMode="auto">
              <a:xfrm>
                <a:off x="5625" y="2330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212" name="Rectangle 201"/>
              <p:cNvSpPr>
                <a:spLocks noChangeArrowheads="1"/>
              </p:cNvSpPr>
              <p:nvPr/>
            </p:nvSpPr>
            <p:spPr bwMode="auto">
              <a:xfrm>
                <a:off x="5625" y="2330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213" name="Line 202"/>
              <p:cNvSpPr>
                <a:spLocks noChangeShapeType="1"/>
              </p:cNvSpPr>
              <p:nvPr/>
            </p:nvSpPr>
            <p:spPr bwMode="auto">
              <a:xfrm>
                <a:off x="5625" y="3200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214" name="Rectangle 203"/>
              <p:cNvSpPr>
                <a:spLocks noChangeArrowheads="1"/>
              </p:cNvSpPr>
              <p:nvPr/>
            </p:nvSpPr>
            <p:spPr bwMode="auto">
              <a:xfrm>
                <a:off x="5625" y="3200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215" name="Line 204"/>
              <p:cNvSpPr>
                <a:spLocks noChangeShapeType="1"/>
              </p:cNvSpPr>
              <p:nvPr/>
            </p:nvSpPr>
            <p:spPr bwMode="auto">
              <a:xfrm>
                <a:off x="5625" y="3230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</p:grpSp>
        <p:sp>
          <p:nvSpPr>
            <p:cNvPr id="7" name="Rectangle 206"/>
            <p:cNvSpPr>
              <a:spLocks noChangeArrowheads="1"/>
            </p:cNvSpPr>
            <p:nvPr/>
          </p:nvSpPr>
          <p:spPr bwMode="auto">
            <a:xfrm>
              <a:off x="5625" y="3230"/>
              <a:ext cx="6" cy="6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8" name="Line 207"/>
            <p:cNvSpPr>
              <a:spLocks noChangeShapeType="1"/>
            </p:cNvSpPr>
            <p:nvPr/>
          </p:nvSpPr>
          <p:spPr bwMode="auto">
            <a:xfrm>
              <a:off x="5625" y="3260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9" name="Rectangle 208"/>
            <p:cNvSpPr>
              <a:spLocks noChangeArrowheads="1"/>
            </p:cNvSpPr>
            <p:nvPr/>
          </p:nvSpPr>
          <p:spPr bwMode="auto">
            <a:xfrm>
              <a:off x="5625" y="3260"/>
              <a:ext cx="6" cy="6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1" name="Line 209"/>
            <p:cNvSpPr>
              <a:spLocks noChangeShapeType="1"/>
            </p:cNvSpPr>
            <p:nvPr/>
          </p:nvSpPr>
          <p:spPr bwMode="auto">
            <a:xfrm>
              <a:off x="5625" y="3464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2" name="Rectangle 210"/>
            <p:cNvSpPr>
              <a:spLocks noChangeArrowheads="1"/>
            </p:cNvSpPr>
            <p:nvPr/>
          </p:nvSpPr>
          <p:spPr bwMode="auto">
            <a:xfrm>
              <a:off x="5625" y="3464"/>
              <a:ext cx="6" cy="6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3" name="Line 211"/>
            <p:cNvSpPr>
              <a:spLocks noChangeShapeType="1"/>
            </p:cNvSpPr>
            <p:nvPr/>
          </p:nvSpPr>
          <p:spPr bwMode="auto">
            <a:xfrm>
              <a:off x="5625" y="3848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4" name="Rectangle 212"/>
            <p:cNvSpPr>
              <a:spLocks noChangeArrowheads="1"/>
            </p:cNvSpPr>
            <p:nvPr/>
          </p:nvSpPr>
          <p:spPr bwMode="auto">
            <a:xfrm>
              <a:off x="5625" y="3848"/>
              <a:ext cx="6" cy="6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7" name="Line 213"/>
            <p:cNvSpPr>
              <a:spLocks noChangeShapeType="1"/>
            </p:cNvSpPr>
            <p:nvPr/>
          </p:nvSpPr>
          <p:spPr bwMode="auto">
            <a:xfrm>
              <a:off x="5625" y="3878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8" name="Rectangle 214"/>
            <p:cNvSpPr>
              <a:spLocks noChangeArrowheads="1"/>
            </p:cNvSpPr>
            <p:nvPr/>
          </p:nvSpPr>
          <p:spPr bwMode="auto">
            <a:xfrm>
              <a:off x="5625" y="3878"/>
              <a:ext cx="6" cy="6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</p:grpSp>
      <p:sp>
        <p:nvSpPr>
          <p:cNvPr id="4" name="TextBox 3"/>
          <p:cNvSpPr txBox="1"/>
          <p:nvPr/>
        </p:nvSpPr>
        <p:spPr>
          <a:xfrm>
            <a:off x="3275855" y="1340768"/>
            <a:ext cx="565383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100" b="1" dirty="0">
                <a:ea typeface="Calibri"/>
                <a:cs typeface="Times New Roman"/>
              </a:rPr>
              <a:t>03_Βελτίωση της ανταγωνιστικότητας των μικρομεσαίων επιχειρήσεων </a:t>
            </a:r>
            <a:endParaRPr lang="el-GR" sz="11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3275855" y="1700808"/>
            <a:ext cx="565383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000" dirty="0">
                <a:ea typeface="Calibri"/>
                <a:cs typeface="Times New Roman"/>
              </a:rPr>
              <a:t>03.</a:t>
            </a:r>
            <a:r>
              <a:rPr lang="en-US" sz="1000" dirty="0">
                <a:ea typeface="Calibri"/>
                <a:cs typeface="Times New Roman"/>
              </a:rPr>
              <a:t>c.1</a:t>
            </a:r>
            <a:r>
              <a:rPr lang="el-GR" sz="1000" dirty="0">
                <a:ea typeface="Calibri"/>
                <a:cs typeface="Times New Roman"/>
              </a:rPr>
              <a:t>_Αναστροφή της συρρίκνωσης της παραγωγικής βάσης της Περιφέρειας</a:t>
            </a:r>
            <a:endParaRPr lang="el-GR" sz="1000" dirty="0"/>
          </a:p>
        </p:txBody>
      </p:sp>
      <p:sp>
        <p:nvSpPr>
          <p:cNvPr id="5" name="Ορθογώνιο 4"/>
          <p:cNvSpPr/>
          <p:nvPr/>
        </p:nvSpPr>
        <p:spPr>
          <a:xfrm>
            <a:off x="3166640" y="2060848"/>
            <a:ext cx="586985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1000" b="1" dirty="0">
                <a:solidFill>
                  <a:schemeClr val="tx2">
                    <a:lumMod val="75000"/>
                  </a:schemeClr>
                </a:solidFill>
              </a:rPr>
              <a:t>Ενίσχυση μικρών και πολύ μικρών Επιχειρήσεων που επλήγησαν από την πανδημία Covid-19 στην Αττική</a:t>
            </a:r>
          </a:p>
        </p:txBody>
      </p:sp>
      <p:sp>
        <p:nvSpPr>
          <p:cNvPr id="15" name="Ορθογώνιο 14"/>
          <p:cNvSpPr/>
          <p:nvPr/>
        </p:nvSpPr>
        <p:spPr>
          <a:xfrm>
            <a:off x="3275854" y="3306470"/>
            <a:ext cx="565383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1600" b="1" dirty="0">
                <a:solidFill>
                  <a:schemeClr val="tx2"/>
                </a:solidFill>
              </a:rPr>
              <a:t>Π Ε Ρ Ι Φ Ε Ρ Ε Ι Α </a:t>
            </a:r>
            <a:r>
              <a:rPr lang="en-US" sz="1600" b="1" dirty="0">
                <a:solidFill>
                  <a:schemeClr val="tx2"/>
                </a:solidFill>
              </a:rPr>
              <a:t>  </a:t>
            </a:r>
            <a:r>
              <a:rPr lang="el-GR" sz="1600" b="1" dirty="0">
                <a:solidFill>
                  <a:schemeClr val="tx2"/>
                </a:solidFill>
              </a:rPr>
              <a:t> Α Τ Τ Ι Κ Η Σ</a:t>
            </a:r>
          </a:p>
        </p:txBody>
      </p:sp>
      <p:sp>
        <p:nvSpPr>
          <p:cNvPr id="16" name="Ορθογώνιο 15"/>
          <p:cNvSpPr/>
          <p:nvPr/>
        </p:nvSpPr>
        <p:spPr>
          <a:xfrm>
            <a:off x="3347864" y="5589240"/>
            <a:ext cx="208823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1600" b="1" dirty="0"/>
              <a:t>ΕΤΠΑ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" y="6453336"/>
            <a:ext cx="91439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200" b="1" dirty="0"/>
              <a:t>Με τη συγχρηματοδότηση της Ελλάδας και της Ευρωπαϊκής Ένωσης</a:t>
            </a:r>
          </a:p>
        </p:txBody>
      </p:sp>
      <p:pic>
        <p:nvPicPr>
          <p:cNvPr id="21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8640"/>
            <a:ext cx="1512446" cy="9684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2" name="Ορθογώνιο 21"/>
          <p:cNvSpPr/>
          <p:nvPr/>
        </p:nvSpPr>
        <p:spPr>
          <a:xfrm>
            <a:off x="1647176" y="509028"/>
            <a:ext cx="2780808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100" b="1" dirty="0"/>
              <a:t>Ευρωπαϊκή Ένωση </a:t>
            </a:r>
            <a:endParaRPr lang="el-GR" sz="1100" dirty="0"/>
          </a:p>
          <a:p>
            <a:r>
              <a:rPr lang="el-GR" sz="1100" dirty="0"/>
              <a:t>Ευρωπαϊκό Ταμείο Περιφερειακής Ανάπτυξης 	</a:t>
            </a:r>
          </a:p>
        </p:txBody>
      </p:sp>
      <p:pic>
        <p:nvPicPr>
          <p:cNvPr id="23" name="Εικόνα 22" descr="Description: F:\2014_2020\SMART SPECIALIZATION\WORSHOP_EDP_01_POLITISMOS_TOYRISMOS\YLIKO DHMOSIEYSHS\espa1420_logo_rgb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80312" y="220827"/>
            <a:ext cx="1512168" cy="9039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4" name="Rectangle 15"/>
          <p:cNvSpPr>
            <a:spLocks noChangeArrowheads="1"/>
          </p:cNvSpPr>
          <p:nvPr/>
        </p:nvSpPr>
        <p:spPr bwMode="auto">
          <a:xfrm>
            <a:off x="242888" y="2141537"/>
            <a:ext cx="1707199" cy="1384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9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ΤΙΤΛΟΣ ΔΡΑΣΗΣ/</a:t>
            </a:r>
            <a:r>
              <a:rPr kumimoji="0" lang="el-GR" sz="900" b="1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900" b="1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Proposal Call</a:t>
            </a:r>
            <a:endParaRPr kumimoji="0" lang="el-G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3" name="Ορθογώνιο 222"/>
          <p:cNvSpPr/>
          <p:nvPr/>
        </p:nvSpPr>
        <p:spPr>
          <a:xfrm>
            <a:off x="3283969" y="3741261"/>
            <a:ext cx="5520059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l-GR" sz="1000" dirty="0">
                <a:solidFill>
                  <a:schemeClr val="tx2">
                    <a:lumMod val="75000"/>
                  </a:schemeClr>
                </a:solidFill>
              </a:rPr>
              <a:t>Η πράξη εντάσσεται στο πλαίσιο  δράσης ενίσχυσης μικρών και πολύ μικρών επιχειρήσεων που επλήγησαν από την πανδημία COVID-19 με τη μορφή μη επιστρεπτέας επιχορήγησης. </a:t>
            </a:r>
          </a:p>
          <a:p>
            <a:pPr algn="just"/>
            <a:r>
              <a:rPr lang="el-GR" sz="1000" dirty="0">
                <a:solidFill>
                  <a:schemeClr val="tx2">
                    <a:lumMod val="75000"/>
                  </a:schemeClr>
                </a:solidFill>
              </a:rPr>
              <a:t>Η δημόσια χρηματοδότηση καλύπτει Κεφάλαιο Κίνησης ίσο με το 50% των εξόδων της επιχείρησης το 2019, με ελάχιστο ποσό επιχορήγησης τα 5.000 ευρώ και μέγιστο τα 40.000 ευρώ.</a:t>
            </a:r>
          </a:p>
          <a:p>
            <a:pPr algn="just"/>
            <a:r>
              <a:rPr lang="el-GR" sz="1000" dirty="0">
                <a:solidFill>
                  <a:schemeClr val="tx2">
                    <a:lumMod val="75000"/>
                  </a:schemeClr>
                </a:solidFill>
              </a:rPr>
              <a:t>Το καθεστώς της ενίσχυσης είναι το Προσωρινό Πλαίσιο Στήριξης για τη λήψη μέτρων κρατικής ενίσχυσης με σκοπό να στηριχθεί η οικονομία κατά τη διάρκεια της τρέχουσας έξαρσης της νόσου COVID-19 με τη μορφή μη επιστρεπτέας επιχορήγησης (19.3.2020/C(2020) 1863 Ανακοίνωση της Επιτροπής όπως τροποποιήθηκε και ισχύει).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6228C353-B7A7-46AB-9C82-3D14BE0EE78E}"/>
              </a:ext>
            </a:extLst>
          </p:cNvPr>
          <p:cNvSpPr txBox="1"/>
          <p:nvPr/>
        </p:nvSpPr>
        <p:spPr>
          <a:xfrm>
            <a:off x="4856981" y="2846258"/>
            <a:ext cx="50466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Alexander Moore SA</a:t>
            </a:r>
            <a:endParaRPr lang="el-GR" dirty="0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9261E6DB-DA16-41C1-A0B8-4169E287AC82}"/>
              </a:ext>
            </a:extLst>
          </p:cNvPr>
          <p:cNvSpPr txBox="1"/>
          <p:nvPr/>
        </p:nvSpPr>
        <p:spPr>
          <a:xfrm>
            <a:off x="5392738" y="2441575"/>
            <a:ext cx="17986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5128393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DB19E75D-FEF0-4AAA-A3C0-9E7652BC680B}"/>
              </a:ext>
            </a:extLst>
          </p:cNvPr>
          <p:cNvSpPr txBox="1"/>
          <p:nvPr/>
        </p:nvSpPr>
        <p:spPr>
          <a:xfrm>
            <a:off x="6691313" y="5582002"/>
            <a:ext cx="17816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40000€</a:t>
            </a:r>
          </a:p>
        </p:txBody>
      </p:sp>
    </p:spTree>
    <p:extLst>
      <p:ext uri="{BB962C8B-B14F-4D97-AF65-F5344CB8AC3E}">
        <p14:creationId xmlns:p14="http://schemas.microsoft.com/office/powerpoint/2010/main" val="922882234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205</TotalTime>
  <Words>240</Words>
  <Application>Microsoft Office PowerPoint</Application>
  <PresentationFormat>On-screen Show (4:3)</PresentationFormat>
  <Paragraphs>26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Θέμα του Office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ΚΩΝΣΤΑΝΤΑΚΟΥ ΕΛΙΣΣΑΒΕΤ - MON.B1</dc:creator>
  <cp:lastModifiedBy>Vangelis Kanellopoulos</cp:lastModifiedBy>
  <cp:revision>14</cp:revision>
  <dcterms:created xsi:type="dcterms:W3CDTF">2021-05-19T11:41:06Z</dcterms:created>
  <dcterms:modified xsi:type="dcterms:W3CDTF">2021-07-13T14:21:38Z</dcterms:modified>
</cp:coreProperties>
</file>